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9" r:id="rId8"/>
    <p:sldId id="263" r:id="rId9"/>
    <p:sldId id="264" r:id="rId10"/>
    <p:sldId id="265" r:id="rId11"/>
    <p:sldId id="266" r:id="rId12"/>
    <p:sldId id="267" r:id="rId13"/>
    <p:sldId id="268" r:id="rId14"/>
    <p:sldId id="262"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15.05.2016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15.05.2016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4000" b="1" dirty="0" smtClean="0">
                <a:latin typeface="Times New Roman" pitchFamily="18" charset="0"/>
                <a:cs typeface="Times New Roman" pitchFamily="18" charset="0"/>
              </a:rPr>
              <a:t>B</a:t>
            </a:r>
            <a:r>
              <a:rPr lang="en-US" sz="4000" b="1" dirty="0" smtClean="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rPr>
              <a:t>ayern</a:t>
            </a:r>
            <a:endParaRPr lang="ru-RU" sz="4000" b="1" dirty="0">
              <a:effectLst>
                <a:outerShdw blurRad="38100" dist="38100" dir="2700000" algn="tl">
                  <a:srgbClr val="000000">
                    <a:alpha val="43137"/>
                  </a:srgbClr>
                </a:outerShdw>
                <a:reflection blurRad="12700" stA="48000" endA="300" endPos="55000" dir="5400000" sy="-90000" algn="bl" rotWithShape="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b04-partnachklamm.jpg"/>
          <p:cNvPicPr>
            <a:picLocks noGrp="1" noChangeAspect="1"/>
          </p:cNvPicPr>
          <p:nvPr>
            <p:ph idx="1"/>
          </p:nvPr>
        </p:nvPicPr>
        <p:blipFill>
          <a:blip r:embed="rId2" cstate="print"/>
          <a:stretch>
            <a:fillRect/>
          </a:stretch>
        </p:blipFill>
        <p:spPr>
          <a:xfrm>
            <a:off x="251520" y="1484784"/>
            <a:ext cx="5256584" cy="3364214"/>
          </a:xfrm>
        </p:spPr>
      </p:pic>
      <p:pic>
        <p:nvPicPr>
          <p:cNvPr id="3074" name="Picture 2"/>
          <p:cNvPicPr>
            <a:picLocks noChangeAspect="1" noChangeArrowheads="1"/>
          </p:cNvPicPr>
          <p:nvPr/>
        </p:nvPicPr>
        <p:blipFill>
          <a:blip r:embed="rId3" cstate="print"/>
          <a:srcRect/>
          <a:stretch>
            <a:fillRect/>
          </a:stretch>
        </p:blipFill>
        <p:spPr bwMode="auto">
          <a:xfrm>
            <a:off x="179512" y="5085184"/>
            <a:ext cx="8280920" cy="125020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b05-freizeitpark-ruhpolding.jpg"/>
          <p:cNvPicPr>
            <a:picLocks noGrp="1" noChangeAspect="1"/>
          </p:cNvPicPr>
          <p:nvPr>
            <p:ph idx="1"/>
          </p:nvPr>
        </p:nvPicPr>
        <p:blipFill>
          <a:blip r:embed="rId2" cstate="print"/>
          <a:stretch>
            <a:fillRect/>
          </a:stretch>
        </p:blipFill>
        <p:spPr>
          <a:xfrm>
            <a:off x="251520" y="1412776"/>
            <a:ext cx="5625626" cy="3600400"/>
          </a:xfrm>
        </p:spPr>
      </p:pic>
      <p:pic>
        <p:nvPicPr>
          <p:cNvPr id="4098" name="Picture 2"/>
          <p:cNvPicPr>
            <a:picLocks noChangeAspect="1" noChangeArrowheads="1"/>
          </p:cNvPicPr>
          <p:nvPr/>
        </p:nvPicPr>
        <p:blipFill>
          <a:blip r:embed="rId3" cstate="print"/>
          <a:srcRect/>
          <a:stretch>
            <a:fillRect/>
          </a:stretch>
        </p:blipFill>
        <p:spPr bwMode="auto">
          <a:xfrm>
            <a:off x="251520" y="5229200"/>
            <a:ext cx="8064896" cy="122157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b06-maerchen-erlebnispark.jpg"/>
          <p:cNvPicPr>
            <a:picLocks noGrp="1" noChangeAspect="1"/>
          </p:cNvPicPr>
          <p:nvPr>
            <p:ph idx="1"/>
          </p:nvPr>
        </p:nvPicPr>
        <p:blipFill>
          <a:blip r:embed="rId2" cstate="print"/>
          <a:stretch>
            <a:fillRect/>
          </a:stretch>
        </p:blipFill>
        <p:spPr>
          <a:xfrm>
            <a:off x="251520" y="1340768"/>
            <a:ext cx="5904656" cy="3778980"/>
          </a:xfrm>
        </p:spPr>
      </p:pic>
      <p:pic>
        <p:nvPicPr>
          <p:cNvPr id="5122" name="Picture 2"/>
          <p:cNvPicPr>
            <a:picLocks noChangeAspect="1" noChangeArrowheads="1"/>
          </p:cNvPicPr>
          <p:nvPr/>
        </p:nvPicPr>
        <p:blipFill>
          <a:blip r:embed="rId3" cstate="print"/>
          <a:srcRect/>
          <a:stretch>
            <a:fillRect/>
          </a:stretch>
        </p:blipFill>
        <p:spPr bwMode="auto">
          <a:xfrm>
            <a:off x="251520" y="5301207"/>
            <a:ext cx="8280920" cy="120124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2123728" y="2420888"/>
            <a:ext cx="3209925" cy="2095500"/>
          </a:xfrm>
          <a:prstGeom prst="rect">
            <a:avLst/>
          </a:prstGeom>
          <a:noFill/>
          <a:ln w="9525">
            <a:noFill/>
            <a:miter lim="800000"/>
            <a:headEnd/>
            <a:tailEnd/>
          </a:ln>
        </p:spPr>
      </p:pic>
      <p:sp>
        <p:nvSpPr>
          <p:cNvPr id="2" name="Заголовок 1"/>
          <p:cNvSpPr>
            <a:spLocks noGrp="1"/>
          </p:cNvSpPr>
          <p:nvPr>
            <p:ph type="title"/>
          </p:nvPr>
        </p:nvSpPr>
        <p:spPr>
          <a:xfrm flipV="1">
            <a:off x="0" y="-1467544"/>
            <a:ext cx="8991600" cy="1467544"/>
          </a:xfrm>
        </p:spPr>
        <p:txBody>
          <a:bodyPr/>
          <a:lstStyle/>
          <a:p>
            <a:endParaRPr lang="ru-RU" dirty="0"/>
          </a:p>
        </p:txBody>
      </p:sp>
      <p:sp>
        <p:nvSpPr>
          <p:cNvPr id="3" name="Содержимое 2"/>
          <p:cNvSpPr>
            <a:spLocks noGrp="1"/>
          </p:cNvSpPr>
          <p:nvPr>
            <p:ph idx="1"/>
          </p:nvPr>
        </p:nvSpPr>
        <p:spPr>
          <a:xfrm>
            <a:off x="0" y="0"/>
            <a:ext cx="9144000" cy="6858000"/>
          </a:xfrm>
        </p:spPr>
        <p:txBody>
          <a:bodyPr>
            <a:normAutofit/>
          </a:bodyPr>
          <a:lstStyle/>
          <a:p>
            <a:pPr>
              <a:buNone/>
            </a:pPr>
            <a:r>
              <a:rPr lang="de-DE" sz="2000" dirty="0" smtClean="0">
                <a:latin typeface="Times New Roman" pitchFamily="18" charset="0"/>
                <a:cs typeface="Times New Roman" pitchFamily="18" charset="0"/>
              </a:rPr>
              <a:t>Natürlich können wir nicht </a:t>
            </a:r>
            <a:r>
              <a:rPr lang="de-DE" sz="2000" dirty="0" smtClean="0">
                <a:latin typeface="Times New Roman" pitchFamily="18" charset="0"/>
                <a:cs typeface="Times New Roman" pitchFamily="18" charset="0"/>
              </a:rPr>
              <a:t>sagen </a:t>
            </a:r>
            <a:r>
              <a:rPr lang="de-DE" sz="2000" dirty="0" smtClean="0">
                <a:latin typeface="Times New Roman" pitchFamily="18" charset="0"/>
                <a:cs typeface="Times New Roman" pitchFamily="18" charset="0"/>
              </a:rPr>
              <a:t>über die Homepage der stolz der Bayern, dies ist </a:t>
            </a:r>
            <a:r>
              <a:rPr lang="de-DE" sz="2000" dirty="0" smtClean="0">
                <a:latin typeface="Times New Roman" pitchFamily="18" charset="0"/>
                <a:cs typeface="Times New Roman" pitchFamily="18" charset="0"/>
              </a:rPr>
              <a:t>der berühmte </a:t>
            </a:r>
            <a:r>
              <a:rPr lang="de-DE" sz="2000" dirty="0" smtClean="0">
                <a:latin typeface="Times New Roman" pitchFamily="18" charset="0"/>
                <a:cs typeface="Times New Roman" pitchFamily="18" charset="0"/>
              </a:rPr>
              <a:t>Fußball-Club </a:t>
            </a:r>
            <a:r>
              <a:rPr lang="en-US" sz="2000" b="1" dirty="0" smtClean="0">
                <a:solidFill>
                  <a:srgbClr val="FF0000"/>
                </a:solidFill>
                <a:latin typeface="Times New Roman" pitchFamily="18" charset="0"/>
                <a:cs typeface="Times New Roman" pitchFamily="18" charset="0"/>
              </a:rPr>
              <a:t>‘</a:t>
            </a:r>
            <a:r>
              <a:rPr lang="de-DE" sz="2000" b="1" dirty="0" smtClean="0">
                <a:solidFill>
                  <a:srgbClr val="FF0000"/>
                </a:solidFill>
                <a:latin typeface="Times New Roman" pitchFamily="18" charset="0"/>
                <a:cs typeface="Times New Roman" pitchFamily="18" charset="0"/>
              </a:rPr>
              <a:t>Bayern</a:t>
            </a:r>
            <a:r>
              <a:rPr lang="en-US" sz="2000" b="1" dirty="0" smtClean="0">
                <a:solidFill>
                  <a:srgbClr val="FF0000"/>
                </a:solidFill>
                <a:latin typeface="Times New Roman" pitchFamily="18" charset="0"/>
                <a:cs typeface="Times New Roman" pitchFamily="18" charset="0"/>
              </a:rPr>
              <a:t>’</a:t>
            </a:r>
            <a:r>
              <a:rPr lang="de-DE" sz="2000" b="1" dirty="0" smtClean="0">
                <a:solidFill>
                  <a:srgbClr val="FF0000"/>
                </a:solidFill>
                <a:latin typeface="Times New Roman" pitchFamily="18" charset="0"/>
                <a:cs typeface="Times New Roman" pitchFamily="18" charset="0"/>
              </a:rPr>
              <a:t> </a:t>
            </a:r>
            <a:r>
              <a:rPr lang="de-DE" sz="2000" dirty="0" smtClean="0">
                <a:latin typeface="Times New Roman" pitchFamily="18" charset="0"/>
                <a:cs typeface="Times New Roman" pitchFamily="18" charset="0"/>
              </a:rPr>
              <a:t>München</a:t>
            </a:r>
            <a:r>
              <a:rPr lang="de-DE" sz="2000" dirty="0" smtClean="0">
                <a:latin typeface="Times New Roman" pitchFamily="18" charset="0"/>
                <a:cs typeface="Times New Roman" pitchFamily="18" charset="0"/>
              </a:rPr>
              <a:t>.</a:t>
            </a:r>
          </a:p>
          <a:p>
            <a:pPr algn="r">
              <a:buNone/>
            </a:pPr>
            <a:endParaRPr lang="de-DE" sz="2000" dirty="0" smtClean="0">
              <a:latin typeface="Times New Roman" pitchFamily="18" charset="0"/>
              <a:cs typeface="Times New Roman" pitchFamily="18" charset="0"/>
            </a:endParaRPr>
          </a:p>
          <a:p>
            <a:pPr algn="r">
              <a:buNone/>
            </a:pPr>
            <a:r>
              <a:rPr lang="de-DE" sz="2000" dirty="0" smtClean="0"/>
              <a:t> </a:t>
            </a:r>
            <a:r>
              <a:rPr lang="de-DE" sz="2000" b="1" dirty="0" smtClean="0">
                <a:solidFill>
                  <a:srgbClr val="FF0000"/>
                </a:solidFill>
              </a:rPr>
              <a:t>FC Bayern München</a:t>
            </a:r>
            <a:r>
              <a:rPr lang="de-DE" sz="2000" dirty="0" smtClean="0">
                <a:solidFill>
                  <a:srgbClr val="FF0000"/>
                </a:solidFill>
              </a:rPr>
              <a:t>, </a:t>
            </a:r>
            <a:r>
              <a:rPr lang="de-DE" sz="2000" dirty="0" smtClean="0"/>
              <a:t>ist ein </a:t>
            </a:r>
            <a:r>
              <a:rPr lang="de-DE" sz="2000" dirty="0" smtClean="0"/>
              <a:t>deutscher</a:t>
            </a:r>
            <a:r>
              <a:rPr lang="de-DE" sz="2000" dirty="0" smtClean="0"/>
              <a:t> </a:t>
            </a:r>
            <a:r>
              <a:rPr lang="de-DE" sz="2000" dirty="0" smtClean="0"/>
              <a:t>Sportverein</a:t>
            </a:r>
            <a:r>
              <a:rPr lang="de-DE" sz="2000" dirty="0" smtClean="0"/>
              <a:t> </a:t>
            </a:r>
            <a:r>
              <a:rPr lang="de-DE" sz="2000" dirty="0" smtClean="0"/>
              <a:t>aus </a:t>
            </a:r>
            <a:r>
              <a:rPr lang="de-DE" sz="2000" dirty="0" err="1" smtClean="0"/>
              <a:t>derbayerischen</a:t>
            </a:r>
            <a:r>
              <a:rPr lang="de-DE" sz="2000" dirty="0" smtClean="0"/>
              <a:t> Landeshauptstadt München. Er wurde am 27. Februar 1900 gegründet und ist mit 270.329 Mitgliedern (Stand: 27. November 2015) der mitgliederstärkste Sportverein der </a:t>
            </a:r>
            <a:r>
              <a:rPr lang="de-DE" sz="2000" dirty="0" smtClean="0"/>
              <a:t>Welt.</a:t>
            </a:r>
          </a:p>
          <a:p>
            <a:pPr algn="r">
              <a:buNone/>
            </a:pPr>
            <a:endParaRPr lang="ru-RU" sz="2000" dirty="0">
              <a:latin typeface="Times New Roman" pitchFamily="18" charset="0"/>
              <a:cs typeface="Times New Roman" pitchFamily="18" charset="0"/>
            </a:endParaRPr>
          </a:p>
        </p:txBody>
      </p:sp>
      <p:sp>
        <p:nvSpPr>
          <p:cNvPr id="6" name="TextBox 5"/>
          <p:cNvSpPr txBox="1"/>
          <p:nvPr/>
        </p:nvSpPr>
        <p:spPr>
          <a:xfrm rot="10800000" flipV="1">
            <a:off x="3059832" y="4437112"/>
            <a:ext cx="3024336" cy="369332"/>
          </a:xfrm>
          <a:prstGeom prst="rect">
            <a:avLst/>
          </a:prstGeom>
          <a:noFill/>
        </p:spPr>
        <p:txBody>
          <a:bodyPr wrap="square" rtlCol="0">
            <a:spAutoFit/>
          </a:bodyPr>
          <a:lstStyle/>
          <a:p>
            <a:r>
              <a:rPr lang="en-US" dirty="0" smtClean="0"/>
              <a:t>Das </a:t>
            </a:r>
            <a:r>
              <a:rPr lang="en-US" dirty="0" err="1" smtClean="0"/>
              <a:t>Wappen</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2000"/>
                                        <p:tgtEl>
                                          <p:spTgt spid="6147"/>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7596336" cy="620688"/>
          </a:xfrm>
        </p:spPr>
        <p:txBody>
          <a:bodyPr>
            <a:normAutofit fontScale="90000"/>
          </a:bodyPr>
          <a:lstStyle/>
          <a:p>
            <a:r>
              <a:rPr lang="en-US" dirty="0" err="1" smtClean="0"/>
              <a:t>Sprache</a:t>
            </a:r>
            <a:r>
              <a:rPr lang="en-US" dirty="0" smtClean="0"/>
              <a:t> und </a:t>
            </a:r>
            <a:r>
              <a:rPr lang="en-US" dirty="0" err="1" smtClean="0"/>
              <a:t>Dialekt</a:t>
            </a:r>
            <a:endParaRPr lang="ru-RU" dirty="0"/>
          </a:p>
        </p:txBody>
      </p:sp>
      <p:sp>
        <p:nvSpPr>
          <p:cNvPr id="3" name="Содержимое 2"/>
          <p:cNvSpPr>
            <a:spLocks noGrp="1"/>
          </p:cNvSpPr>
          <p:nvPr>
            <p:ph idx="1"/>
          </p:nvPr>
        </p:nvSpPr>
        <p:spPr>
          <a:xfrm>
            <a:off x="0" y="548680"/>
            <a:ext cx="9144000" cy="6309320"/>
          </a:xfrm>
        </p:spPr>
        <p:txBody>
          <a:bodyPr>
            <a:normAutofit/>
          </a:bodyPr>
          <a:lstStyle/>
          <a:p>
            <a:r>
              <a:rPr lang="de-DE" sz="1400" dirty="0" smtClean="0">
                <a:latin typeface="Times New Roman" pitchFamily="18" charset="0"/>
                <a:cs typeface="Times New Roman" pitchFamily="18" charset="0"/>
              </a:rPr>
              <a:t>In Bayern dominieren Dialekte der oberdeutschen Dialektfamilie. Daneben werden räumlich eng begrenzt mitteldeutsche Mundarten gesprochen.</a:t>
            </a:r>
          </a:p>
          <a:p>
            <a:endParaRPr lang="de-DE" sz="1400" dirty="0" smtClean="0">
              <a:latin typeface="Times New Roman" pitchFamily="18" charset="0"/>
              <a:cs typeface="Times New Roman" pitchFamily="18" charset="0"/>
            </a:endParaRPr>
          </a:p>
          <a:p>
            <a:r>
              <a:rPr lang="de-DE" sz="1400" dirty="0" smtClean="0">
                <a:latin typeface="Times New Roman" pitchFamily="18" charset="0"/>
                <a:cs typeface="Times New Roman" pitchFamily="18" charset="0"/>
              </a:rPr>
              <a:t>Die Dialekte in Bayern lassen sich folgenden Dialektgruppen zuordnen (von Nord nach Süd):</a:t>
            </a:r>
          </a:p>
          <a:p>
            <a:endParaRPr lang="de-DE" sz="1400" dirty="0" smtClean="0">
              <a:latin typeface="Times New Roman" pitchFamily="18" charset="0"/>
              <a:cs typeface="Times New Roman" pitchFamily="18" charset="0"/>
            </a:endParaRPr>
          </a:p>
          <a:p>
            <a:r>
              <a:rPr lang="de-DE" sz="1400" b="1" dirty="0" smtClean="0">
                <a:solidFill>
                  <a:srgbClr val="FF0000"/>
                </a:solidFill>
                <a:latin typeface="Times New Roman" pitchFamily="18" charset="0"/>
                <a:cs typeface="Times New Roman" pitchFamily="18" charset="0"/>
              </a:rPr>
              <a:t>Mitteldeutsche Dialekte</a:t>
            </a:r>
            <a:r>
              <a:rPr lang="de-DE" sz="1400" dirty="0" smtClean="0">
                <a:latin typeface="Times New Roman" pitchFamily="18" charset="0"/>
                <a:cs typeface="Times New Roman" pitchFamily="18" charset="0"/>
              </a:rPr>
              <a:t>:</a:t>
            </a:r>
          </a:p>
          <a:p>
            <a:endParaRPr lang="de-DE" sz="1400" dirty="0" smtClean="0">
              <a:latin typeface="Times New Roman" pitchFamily="18" charset="0"/>
              <a:cs typeface="Times New Roman" pitchFamily="18" charset="0"/>
            </a:endParaRPr>
          </a:p>
          <a:p>
            <a:r>
              <a:rPr lang="de-DE" sz="1400" dirty="0" smtClean="0">
                <a:latin typeface="Times New Roman" pitchFamily="18" charset="0"/>
                <a:cs typeface="Times New Roman" pitchFamily="18" charset="0"/>
              </a:rPr>
              <a:t>Rheinfränkisch als Südhessisch um Aschaffenburg (Unterfranken)</a:t>
            </a:r>
          </a:p>
          <a:p>
            <a:r>
              <a:rPr lang="de-DE" sz="1400" dirty="0" smtClean="0">
                <a:latin typeface="Times New Roman" pitchFamily="18" charset="0"/>
                <a:cs typeface="Times New Roman" pitchFamily="18" charset="0"/>
              </a:rPr>
              <a:t>Thüringisch-Obersächsisch als Südostthüringisch in Ludwigsstadt (Landkreis Kronach, Oberfranken</a:t>
            </a:r>
            <a:r>
              <a:rPr lang="de-DE" sz="1400" dirty="0" smtClean="0">
                <a:latin typeface="Times New Roman" pitchFamily="18" charset="0"/>
                <a:cs typeface="Times New Roman" pitchFamily="18" charset="0"/>
              </a:rPr>
              <a:t>)</a:t>
            </a:r>
            <a:endParaRPr lang="ru-RU" sz="1400" dirty="0" smtClean="0">
              <a:latin typeface="Times New Roman" pitchFamily="18" charset="0"/>
              <a:cs typeface="Times New Roman" pitchFamily="18" charset="0"/>
            </a:endParaRPr>
          </a:p>
          <a:p>
            <a:endParaRPr lang="de-DE" sz="1400" dirty="0" smtClean="0">
              <a:latin typeface="Times New Roman" pitchFamily="18" charset="0"/>
              <a:cs typeface="Times New Roman" pitchFamily="18" charset="0"/>
            </a:endParaRPr>
          </a:p>
          <a:p>
            <a:r>
              <a:rPr lang="de-DE" sz="1400" b="1" dirty="0" smtClean="0">
                <a:solidFill>
                  <a:srgbClr val="FF0000"/>
                </a:solidFill>
                <a:latin typeface="Times New Roman" pitchFamily="18" charset="0"/>
                <a:cs typeface="Times New Roman" pitchFamily="18" charset="0"/>
              </a:rPr>
              <a:t>Oberdeutsche Dialekte:</a:t>
            </a:r>
          </a:p>
          <a:p>
            <a:endParaRPr lang="de-DE" sz="1400" dirty="0" smtClean="0">
              <a:latin typeface="Times New Roman" pitchFamily="18" charset="0"/>
              <a:cs typeface="Times New Roman" pitchFamily="18" charset="0"/>
            </a:endParaRPr>
          </a:p>
          <a:p>
            <a:r>
              <a:rPr lang="de-DE" sz="1400" dirty="0" smtClean="0">
                <a:latin typeface="Times New Roman" pitchFamily="18" charset="0"/>
                <a:cs typeface="Times New Roman" pitchFamily="18" charset="0"/>
              </a:rPr>
              <a:t>Ostfränkisch als Mainfränkisch und Oberfränkisch vor allem in den fränkischen Regierungsbezirken</a:t>
            </a:r>
          </a:p>
          <a:p>
            <a:r>
              <a:rPr lang="de-DE" sz="1400" dirty="0" smtClean="0">
                <a:latin typeface="Times New Roman" pitchFamily="18" charset="0"/>
                <a:cs typeface="Times New Roman" pitchFamily="18" charset="0"/>
              </a:rPr>
              <a:t>Bairisch als Nord- und Mittelbairisch, am Rand zu Tirol Südbairisch, vor allem in Altbayern</a:t>
            </a:r>
          </a:p>
          <a:p>
            <a:r>
              <a:rPr lang="de-DE" sz="1400" dirty="0" smtClean="0">
                <a:latin typeface="Times New Roman" pitchFamily="18" charset="0"/>
                <a:cs typeface="Times New Roman" pitchFamily="18" charset="0"/>
              </a:rPr>
              <a:t>Alemannisch als Schwäbisch und Niederalemannisch vor allem im Regierungsbezirk Schwaben</a:t>
            </a:r>
          </a:p>
          <a:p>
            <a:r>
              <a:rPr lang="de-DE" sz="1400" dirty="0" smtClean="0">
                <a:latin typeface="Times New Roman" pitchFamily="18" charset="0"/>
                <a:cs typeface="Times New Roman" pitchFamily="18" charset="0"/>
              </a:rPr>
              <a:t>Zwischen diesen Mundarträumen bestehen nicht zu unterschätzende Übergangsgebiete, die sich nicht ohne Bruch einem dieser Gebiete zuordnen lassen. Es existieren bairisch-fränkische (etwa Nürnberg und Umgebung), bairisch-schwäbische (unter anderem </a:t>
            </a:r>
            <a:r>
              <a:rPr lang="de-DE" sz="1400" dirty="0" err="1" smtClean="0">
                <a:latin typeface="Times New Roman" pitchFamily="18" charset="0"/>
                <a:cs typeface="Times New Roman" pitchFamily="18" charset="0"/>
              </a:rPr>
              <a:t>Lechrain</a:t>
            </a:r>
            <a:r>
              <a:rPr lang="de-DE" sz="1400" dirty="0" smtClean="0">
                <a:latin typeface="Times New Roman" pitchFamily="18" charset="0"/>
                <a:cs typeface="Times New Roman" pitchFamily="18" charset="0"/>
              </a:rPr>
              <a:t>) und schwäbisch-fränkische (Gebiet um Dinkelsbühl und </a:t>
            </a:r>
            <a:r>
              <a:rPr lang="de-DE" sz="1400" dirty="0" err="1" smtClean="0">
                <a:latin typeface="Times New Roman" pitchFamily="18" charset="0"/>
                <a:cs typeface="Times New Roman" pitchFamily="18" charset="0"/>
              </a:rPr>
              <a:t>Hesselberggebiet</a:t>
            </a:r>
            <a:r>
              <a:rPr lang="de-DE" sz="1400" dirty="0" smtClean="0">
                <a:latin typeface="Times New Roman" pitchFamily="18" charset="0"/>
                <a:cs typeface="Times New Roman" pitchFamily="18" charset="0"/>
              </a:rPr>
              <a:t>) Übergangsgebiete, in manchen Orten sogar bairisch-schwäbisch-fränkische Mischdialekte (zum Beispiel </a:t>
            </a:r>
            <a:r>
              <a:rPr lang="de-DE" sz="1400" dirty="0" err="1" smtClean="0">
                <a:latin typeface="Times New Roman" pitchFamily="18" charset="0"/>
                <a:cs typeface="Times New Roman" pitchFamily="18" charset="0"/>
              </a:rPr>
              <a:t>Treuchtlingen</a:t>
            </a:r>
            <a:r>
              <a:rPr lang="de-DE" sz="1400" dirty="0" smtClean="0">
                <a:latin typeface="Times New Roman" pitchFamily="18" charset="0"/>
                <a:cs typeface="Times New Roman" pitchFamily="18" charset="0"/>
              </a:rPr>
              <a:t>, Eichstätt).</a:t>
            </a:r>
          </a:p>
          <a:p>
            <a:endParaRPr lang="de-DE" sz="1400" dirty="0" smtClean="0">
              <a:latin typeface="Times New Roman" pitchFamily="18" charset="0"/>
              <a:cs typeface="Times New Roman" pitchFamily="18" charset="0"/>
            </a:endParaRPr>
          </a:p>
          <a:p>
            <a:r>
              <a:rPr lang="de-DE" sz="1400" dirty="0" smtClean="0">
                <a:latin typeface="Times New Roman" pitchFamily="18" charset="0"/>
                <a:cs typeface="Times New Roman" pitchFamily="18" charset="0"/>
              </a:rPr>
              <a:t>Die Dialekte sind bei den Einheimischen, besonders außerhalb der großen Städte, sehr verbreitet, wobei in Ballungsgebieten wie München ein Aussterben der Dialekte zu beobachten ist.</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calcmode="lin" valueType="num">
                                      <p:cBhvr additive="base">
                                        <p:cTn id="3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 calcmode="lin" valueType="num">
                                      <p:cBhvr additive="base">
                                        <p:cTn id="3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 calcmode="lin" valueType="num">
                                      <p:cBhvr additive="base">
                                        <p:cTn id="4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de-DE" sz="7200" b="1" dirty="0" smtClean="0">
                <a:solidFill>
                  <a:srgbClr val="7030A0"/>
                </a:solidFill>
                <a:latin typeface="Times New Roman" pitchFamily="18" charset="0"/>
                <a:cs typeface="Times New Roman" pitchFamily="18" charset="0"/>
              </a:rPr>
              <a:t>Vielen Dank für das </a:t>
            </a:r>
            <a:r>
              <a:rPr lang="de-DE" sz="7200" b="1" dirty="0" smtClean="0">
                <a:solidFill>
                  <a:srgbClr val="7030A0"/>
                </a:solidFill>
                <a:latin typeface="Times New Roman" pitchFamily="18" charset="0"/>
                <a:cs typeface="Times New Roman" pitchFamily="18" charset="0"/>
              </a:rPr>
              <a:t>ansehen</a:t>
            </a:r>
            <a:r>
              <a:rPr lang="ru-RU" sz="7200" b="1" dirty="0" smtClean="0">
                <a:solidFill>
                  <a:srgbClr val="7030A0"/>
                </a:solidFill>
                <a:latin typeface="Times New Roman" pitchFamily="18" charset="0"/>
                <a:cs typeface="Times New Roman" pitchFamily="18" charset="0"/>
              </a:rPr>
              <a:t>.</a:t>
            </a:r>
            <a:endParaRPr lang="ru-RU" sz="7200" b="1" dirty="0">
              <a:solidFill>
                <a:srgbClr val="7030A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304800" y="-1"/>
            <a:ext cx="8686800" cy="45719"/>
          </a:xfrm>
        </p:spPr>
        <p:txBody>
          <a:bodyPr>
            <a:normAutofit fontScale="90000"/>
          </a:bodyPr>
          <a:lstStyle/>
          <a:p>
            <a:endParaRPr lang="ru-RU" dirty="0"/>
          </a:p>
        </p:txBody>
      </p:sp>
      <p:pic>
        <p:nvPicPr>
          <p:cNvPr id="6" name="Содержимое 5" descr="Bayern.jpg"/>
          <p:cNvPicPr>
            <a:picLocks noGrp="1" noChangeAspect="1"/>
          </p:cNvPicPr>
          <p:nvPr>
            <p:ph idx="1"/>
          </p:nvPr>
        </p:nvPicPr>
        <p:blipFill>
          <a:blip r:embed="rId2" cstate="print"/>
          <a:stretch>
            <a:fillRect/>
          </a:stretch>
        </p:blipFill>
        <p:spPr>
          <a:xfrm>
            <a:off x="251520" y="3861048"/>
            <a:ext cx="4145916" cy="2736304"/>
          </a:xfrm>
        </p:spPr>
      </p:pic>
      <p:pic>
        <p:nvPicPr>
          <p:cNvPr id="7" name="Рисунок 6" descr="bayern-flagge-staatswappen-auf-rauten-150-x-90-cm_256.jpg"/>
          <p:cNvPicPr>
            <a:picLocks noChangeAspect="1"/>
          </p:cNvPicPr>
          <p:nvPr/>
        </p:nvPicPr>
        <p:blipFill>
          <a:blip r:embed="rId3" cstate="print"/>
          <a:stretch>
            <a:fillRect/>
          </a:stretch>
        </p:blipFill>
        <p:spPr>
          <a:xfrm>
            <a:off x="4154510" y="1124744"/>
            <a:ext cx="4683764" cy="2736304"/>
          </a:xfrm>
          <a:prstGeom prst="rect">
            <a:avLst/>
          </a:prstGeom>
        </p:spPr>
      </p:pic>
      <p:sp>
        <p:nvSpPr>
          <p:cNvPr id="8" name="TextBox 7"/>
          <p:cNvSpPr txBox="1"/>
          <p:nvPr/>
        </p:nvSpPr>
        <p:spPr>
          <a:xfrm>
            <a:off x="683568" y="1484784"/>
            <a:ext cx="3384376" cy="369332"/>
          </a:xfrm>
          <a:prstGeom prst="rect">
            <a:avLst/>
          </a:prstGeom>
          <a:noFill/>
        </p:spPr>
        <p:txBody>
          <a:bodyPr wrap="square" rtlCol="0">
            <a:spAutoFit/>
          </a:bodyPr>
          <a:lstStyle/>
          <a:p>
            <a:pPr algn="r"/>
            <a:r>
              <a:rPr lang="en-US" dirty="0" smtClean="0">
                <a:solidFill>
                  <a:schemeClr val="accent2">
                    <a:lumMod val="75000"/>
                  </a:schemeClr>
                </a:solidFill>
              </a:rPr>
              <a:t>Die </a:t>
            </a:r>
            <a:r>
              <a:rPr lang="en-US" dirty="0" err="1" smtClean="0">
                <a:solidFill>
                  <a:schemeClr val="accent2">
                    <a:lumMod val="75000"/>
                  </a:schemeClr>
                </a:solidFill>
              </a:rPr>
              <a:t>Flagge</a:t>
            </a:r>
            <a:r>
              <a:rPr lang="en-US" dirty="0" smtClean="0">
                <a:solidFill>
                  <a:schemeClr val="accent2">
                    <a:lumMod val="75000"/>
                  </a:schemeClr>
                </a:solidFill>
              </a:rPr>
              <a:t>  </a:t>
            </a:r>
            <a:endParaRPr lang="ru-RU" dirty="0">
              <a:solidFill>
                <a:schemeClr val="accent2">
                  <a:lumMod val="75000"/>
                </a:schemeClr>
              </a:solidFill>
            </a:endParaRPr>
          </a:p>
        </p:txBody>
      </p:sp>
      <p:sp>
        <p:nvSpPr>
          <p:cNvPr id="9" name="TextBox 8"/>
          <p:cNvSpPr txBox="1"/>
          <p:nvPr/>
        </p:nvSpPr>
        <p:spPr>
          <a:xfrm>
            <a:off x="4572000" y="4149080"/>
            <a:ext cx="2520280" cy="369332"/>
          </a:xfrm>
          <a:prstGeom prst="rect">
            <a:avLst/>
          </a:prstGeom>
          <a:noFill/>
        </p:spPr>
        <p:txBody>
          <a:bodyPr wrap="square" rtlCol="0">
            <a:spAutoFit/>
          </a:bodyPr>
          <a:lstStyle/>
          <a:p>
            <a:r>
              <a:rPr lang="en-US" dirty="0" smtClean="0">
                <a:solidFill>
                  <a:schemeClr val="accent2">
                    <a:lumMod val="75000"/>
                  </a:schemeClr>
                </a:solidFill>
              </a:rPr>
              <a:t>Das </a:t>
            </a:r>
            <a:r>
              <a:rPr lang="en-US" dirty="0" err="1" smtClean="0">
                <a:solidFill>
                  <a:schemeClr val="accent2">
                    <a:lumMod val="75000"/>
                  </a:schemeClr>
                </a:solidFill>
              </a:rPr>
              <a:t>Wappen</a:t>
            </a:r>
            <a:endParaRPr lang="ru-RU"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1" fill="hold" grpId="2"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grpId="0" nodeType="clickEffect" nodePh="1">
                                  <p:stCondLst>
                                    <p:cond delay="0"/>
                                  </p:stCondLst>
                                  <p:endCondLst>
                                    <p:cond evt="begin" delay="0">
                                      <p:tn val="27"/>
                                    </p:cond>
                                  </p:endCondLst>
                                  <p:childTnLst>
                                    <p:anim calcmode="lin" valueType="num">
                                      <p:cBhvr additive="base">
                                        <p:cTn id="28" dur="500"/>
                                        <p:tgtEl>
                                          <p:spTgt spid="2"/>
                                        </p:tgtEl>
                                        <p:attrNameLst>
                                          <p:attrName>ppt_x</p:attrName>
                                        </p:attrNameLst>
                                      </p:cBhvr>
                                      <p:tavLst>
                                        <p:tav tm="0">
                                          <p:val>
                                            <p:strVal val="ppt_x"/>
                                          </p:val>
                                        </p:tav>
                                        <p:tav tm="100000">
                                          <p:val>
                                            <p:strVal val="ppt_x"/>
                                          </p:val>
                                        </p:tav>
                                      </p:tavLst>
                                    </p:anim>
                                    <p:anim calcmode="lin" valueType="num">
                                      <p:cBhvr additive="base">
                                        <p:cTn id="29" dur="500"/>
                                        <p:tgtEl>
                                          <p:spTgt spid="2"/>
                                        </p:tgtEl>
                                        <p:attrNameLst>
                                          <p:attrName>ppt_y</p:attrName>
                                        </p:attrNameLst>
                                      </p:cBhvr>
                                      <p:tavLst>
                                        <p:tav tm="0">
                                          <p:val>
                                            <p:strVal val="ppt_y"/>
                                          </p:val>
                                        </p:tav>
                                        <p:tav tm="100000">
                                          <p:val>
                                            <p:strVal val="1+ppt_h/2"/>
                                          </p:val>
                                        </p:tav>
                                      </p:tavLst>
                                    </p:anim>
                                    <p:set>
                                      <p:cBhvr>
                                        <p:cTn id="30" dur="1" fill="hold">
                                          <p:stCondLst>
                                            <p:cond delay="499"/>
                                          </p:stCondLst>
                                        </p:cTn>
                                        <p:tgtEl>
                                          <p:spTgt spid="2"/>
                                        </p:tgtEl>
                                        <p:attrNameLst>
                                          <p:attrName>style.visibility</p:attrName>
                                        </p:attrNameLst>
                                      </p:cBhvr>
                                      <p:to>
                                        <p:strVal val="hidden"/>
                                      </p:to>
                                    </p:set>
                                  </p:childTnLst>
                                </p:cTn>
                              </p:par>
                              <p:par>
                                <p:cTn id="31" presetID="2" presetClass="exit" presetSubtype="4" fill="hold" nodeType="withEffect">
                                  <p:stCondLst>
                                    <p:cond delay="0"/>
                                  </p:stCondLst>
                                  <p:childTnLst>
                                    <p:anim calcmode="lin" valueType="num">
                                      <p:cBhvr additive="base">
                                        <p:cTn id="32" dur="500"/>
                                        <p:tgtEl>
                                          <p:spTgt spid="6"/>
                                        </p:tgtEl>
                                        <p:attrNameLst>
                                          <p:attrName>ppt_x</p:attrName>
                                        </p:attrNameLst>
                                      </p:cBhvr>
                                      <p:tavLst>
                                        <p:tav tm="0">
                                          <p:val>
                                            <p:strVal val="ppt_x"/>
                                          </p:val>
                                        </p:tav>
                                        <p:tav tm="100000">
                                          <p:val>
                                            <p:strVal val="ppt_x"/>
                                          </p:val>
                                        </p:tav>
                                      </p:tavLst>
                                    </p:anim>
                                    <p:anim calcmode="lin" valueType="num">
                                      <p:cBhvr additive="base">
                                        <p:cTn id="33" dur="500"/>
                                        <p:tgtEl>
                                          <p:spTgt spid="6"/>
                                        </p:tgtEl>
                                        <p:attrNameLst>
                                          <p:attrName>ppt_y</p:attrName>
                                        </p:attrNameLst>
                                      </p:cBhvr>
                                      <p:tavLst>
                                        <p:tav tm="0">
                                          <p:val>
                                            <p:strVal val="ppt_y"/>
                                          </p:val>
                                        </p:tav>
                                        <p:tav tm="100000">
                                          <p:val>
                                            <p:strVal val="1+ppt_h/2"/>
                                          </p:val>
                                        </p:tav>
                                      </p:tavLst>
                                    </p:anim>
                                    <p:set>
                                      <p:cBhvr>
                                        <p:cTn id="34" dur="1" fill="hold">
                                          <p:stCondLst>
                                            <p:cond delay="499"/>
                                          </p:stCondLst>
                                        </p:cTn>
                                        <p:tgtEl>
                                          <p:spTgt spid="6"/>
                                        </p:tgtEl>
                                        <p:attrNameLst>
                                          <p:attrName>style.visibility</p:attrName>
                                        </p:attrNameLst>
                                      </p:cBhvr>
                                      <p:to>
                                        <p:strVal val="hidden"/>
                                      </p:to>
                                    </p:set>
                                  </p:childTnLst>
                                </p:cTn>
                              </p:par>
                              <p:par>
                                <p:cTn id="35" presetID="2" presetClass="exit" presetSubtype="4" fill="hold" nodeType="withEffect">
                                  <p:stCondLst>
                                    <p:cond delay="0"/>
                                  </p:stCondLst>
                                  <p:childTnLst>
                                    <p:anim calcmode="lin" valueType="num">
                                      <p:cBhvr additive="base">
                                        <p:cTn id="36" dur="500"/>
                                        <p:tgtEl>
                                          <p:spTgt spid="7"/>
                                        </p:tgtEl>
                                        <p:attrNameLst>
                                          <p:attrName>ppt_x</p:attrName>
                                        </p:attrNameLst>
                                      </p:cBhvr>
                                      <p:tavLst>
                                        <p:tav tm="0">
                                          <p:val>
                                            <p:strVal val="ppt_x"/>
                                          </p:val>
                                        </p:tav>
                                        <p:tav tm="100000">
                                          <p:val>
                                            <p:strVal val="ppt_x"/>
                                          </p:val>
                                        </p:tav>
                                      </p:tavLst>
                                    </p:anim>
                                    <p:anim calcmode="lin" valueType="num">
                                      <p:cBhvr additive="base">
                                        <p:cTn id="37" dur="500"/>
                                        <p:tgtEl>
                                          <p:spTgt spid="7"/>
                                        </p:tgtEl>
                                        <p:attrNameLst>
                                          <p:attrName>ppt_y</p:attrName>
                                        </p:attrNameLst>
                                      </p:cBhvr>
                                      <p:tavLst>
                                        <p:tav tm="0">
                                          <p:val>
                                            <p:strVal val="ppt_y"/>
                                          </p:val>
                                        </p:tav>
                                        <p:tav tm="100000">
                                          <p:val>
                                            <p:strVal val="1+ppt_h/2"/>
                                          </p:val>
                                        </p:tav>
                                      </p:tavLst>
                                    </p:anim>
                                    <p:set>
                                      <p:cBhvr>
                                        <p:cTn id="38" dur="1" fill="hold">
                                          <p:stCondLst>
                                            <p:cond delay="499"/>
                                          </p:stCondLst>
                                        </p:cTn>
                                        <p:tgtEl>
                                          <p:spTgt spid="7"/>
                                        </p:tgtEl>
                                        <p:attrNameLst>
                                          <p:attrName>style.visibility</p:attrName>
                                        </p:attrNameLst>
                                      </p:cBhvr>
                                      <p:to>
                                        <p:strVal val="hidden"/>
                                      </p:to>
                                    </p:set>
                                  </p:childTnLst>
                                </p:cTn>
                              </p:par>
                              <p:par>
                                <p:cTn id="39" presetID="2" presetClass="exit" presetSubtype="4" fill="hold" grpId="0" nodeType="withEffect">
                                  <p:stCondLst>
                                    <p:cond delay="0"/>
                                  </p:stCondLst>
                                  <p:childTnLst>
                                    <p:anim calcmode="lin" valueType="num">
                                      <p:cBhvr additive="base">
                                        <p:cTn id="40" dur="500"/>
                                        <p:tgtEl>
                                          <p:spTgt spid="8"/>
                                        </p:tgtEl>
                                        <p:attrNameLst>
                                          <p:attrName>ppt_x</p:attrName>
                                        </p:attrNameLst>
                                      </p:cBhvr>
                                      <p:tavLst>
                                        <p:tav tm="0">
                                          <p:val>
                                            <p:strVal val="ppt_x"/>
                                          </p:val>
                                        </p:tav>
                                        <p:tav tm="100000">
                                          <p:val>
                                            <p:strVal val="ppt_x"/>
                                          </p:val>
                                        </p:tav>
                                      </p:tavLst>
                                    </p:anim>
                                    <p:anim calcmode="lin" valueType="num">
                                      <p:cBhvr additive="base">
                                        <p:cTn id="41" dur="500"/>
                                        <p:tgtEl>
                                          <p:spTgt spid="8"/>
                                        </p:tgtEl>
                                        <p:attrNameLst>
                                          <p:attrName>ppt_y</p:attrName>
                                        </p:attrNameLst>
                                      </p:cBhvr>
                                      <p:tavLst>
                                        <p:tav tm="0">
                                          <p:val>
                                            <p:strVal val="ppt_y"/>
                                          </p:val>
                                        </p:tav>
                                        <p:tav tm="100000">
                                          <p:val>
                                            <p:strVal val="1+ppt_h/2"/>
                                          </p:val>
                                        </p:tav>
                                      </p:tavLst>
                                    </p:anim>
                                    <p:set>
                                      <p:cBhvr>
                                        <p:cTn id="42" dur="1" fill="hold">
                                          <p:stCondLst>
                                            <p:cond delay="499"/>
                                          </p:stCondLst>
                                        </p:cTn>
                                        <p:tgtEl>
                                          <p:spTgt spid="8"/>
                                        </p:tgtEl>
                                        <p:attrNameLst>
                                          <p:attrName>style.visibility</p:attrName>
                                        </p:attrNameLst>
                                      </p:cBhvr>
                                      <p:to>
                                        <p:strVal val="hidden"/>
                                      </p:to>
                                    </p:set>
                                  </p:childTnLst>
                                </p:cTn>
                              </p:par>
                              <p:par>
                                <p:cTn id="43" presetID="2" presetClass="exit" presetSubtype="4" fill="hold" grpId="0" nodeType="withEffect">
                                  <p:stCondLst>
                                    <p:cond delay="0"/>
                                  </p:stCondLst>
                                  <p:childTnLst>
                                    <p:anim calcmode="lin" valueType="num">
                                      <p:cBhvr additive="base">
                                        <p:cTn id="44" dur="500"/>
                                        <p:tgtEl>
                                          <p:spTgt spid="9"/>
                                        </p:tgtEl>
                                        <p:attrNameLst>
                                          <p:attrName>ppt_x</p:attrName>
                                        </p:attrNameLst>
                                      </p:cBhvr>
                                      <p:tavLst>
                                        <p:tav tm="0">
                                          <p:val>
                                            <p:strVal val="ppt_x"/>
                                          </p:val>
                                        </p:tav>
                                        <p:tav tm="100000">
                                          <p:val>
                                            <p:strVal val="ppt_x"/>
                                          </p:val>
                                        </p:tav>
                                      </p:tavLst>
                                    </p:anim>
                                    <p:anim calcmode="lin" valueType="num">
                                      <p:cBhvr additive="base">
                                        <p:cTn id="45" dur="500"/>
                                        <p:tgtEl>
                                          <p:spTgt spid="9"/>
                                        </p:tgtEl>
                                        <p:attrNameLst>
                                          <p:attrName>ppt_y</p:attrName>
                                        </p:attrNameLst>
                                      </p:cBhvr>
                                      <p:tavLst>
                                        <p:tav tm="0">
                                          <p:val>
                                            <p:strVal val="ppt_y"/>
                                          </p:val>
                                        </p:tav>
                                        <p:tav tm="100000">
                                          <p:val>
                                            <p:strVal val="1+ppt_h/2"/>
                                          </p:val>
                                        </p:tav>
                                      </p:tavLst>
                                    </p:anim>
                                    <p:set>
                                      <p:cBhvr>
                                        <p:cTn id="46"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2"/>
      <p:bldP spid="8" grpId="0"/>
      <p:bldP spid="8" grpId="2"/>
      <p:bldP spid="9" grpId="0"/>
      <p:bldP spid="9"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648072"/>
          </a:xfrm>
        </p:spPr>
        <p:txBody>
          <a:bodyPr>
            <a:normAutofit/>
          </a:bodyPr>
          <a:lstStyle/>
          <a:p>
            <a:r>
              <a:rPr lang="en-US" b="1" dirty="0" err="1" smtClean="0"/>
              <a:t>Gebiet</a:t>
            </a:r>
            <a:endParaRPr lang="en-US" b="1" dirty="0"/>
          </a:p>
        </p:txBody>
      </p:sp>
      <p:sp>
        <p:nvSpPr>
          <p:cNvPr id="3" name="Содержимое 2"/>
          <p:cNvSpPr>
            <a:spLocks noGrp="1"/>
          </p:cNvSpPr>
          <p:nvPr>
            <p:ph idx="1"/>
          </p:nvPr>
        </p:nvSpPr>
        <p:spPr>
          <a:xfrm>
            <a:off x="323528" y="908720"/>
            <a:ext cx="8668072" cy="5760640"/>
          </a:xfrm>
        </p:spPr>
        <p:txBody>
          <a:bodyPr>
            <a:normAutofit/>
          </a:bodyPr>
          <a:lstStyle/>
          <a:p>
            <a:r>
              <a:rPr lang="de-DE" dirty="0" smtClean="0"/>
              <a:t>Der Freistaat Bayern ist eines der 16 Länder der Bundesrepublik Deutschland und liegt im </a:t>
            </a:r>
            <a:r>
              <a:rPr lang="de-DE" dirty="0" smtClean="0">
                <a:solidFill>
                  <a:schemeClr val="accent2">
                    <a:lumMod val="75000"/>
                  </a:schemeClr>
                </a:solidFill>
              </a:rPr>
              <a:t>Südosten Deutschlands</a:t>
            </a:r>
            <a:r>
              <a:rPr lang="de-DE" dirty="0" smtClean="0"/>
              <a:t>. </a:t>
            </a:r>
          </a:p>
          <a:p>
            <a:r>
              <a:rPr lang="de-DE" dirty="0" smtClean="0"/>
              <a:t>Mit mehr als 70.500 Quadratkilometern ist es das flächenmäßig größte und mit rund 12,7 Millionen Einwohnern nach Nordrhein-Westfalen das zweitbevölkerungsreichste deutsche Bundesland.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692696"/>
          </a:xfrm>
        </p:spPr>
        <p:txBody>
          <a:bodyPr>
            <a:normAutofit/>
          </a:bodyPr>
          <a:lstStyle/>
          <a:p>
            <a:r>
              <a:rPr lang="en-US" dirty="0" smtClean="0"/>
              <a:t>GEBIET</a:t>
            </a:r>
            <a:endParaRPr lang="ru-RU" dirty="0"/>
          </a:p>
        </p:txBody>
      </p:sp>
      <p:sp>
        <p:nvSpPr>
          <p:cNvPr id="3" name="Содержимое 2"/>
          <p:cNvSpPr>
            <a:spLocks noGrp="1"/>
          </p:cNvSpPr>
          <p:nvPr>
            <p:ph idx="1"/>
          </p:nvPr>
        </p:nvSpPr>
        <p:spPr>
          <a:xfrm>
            <a:off x="0" y="620688"/>
            <a:ext cx="9144000" cy="5832648"/>
          </a:xfrm>
        </p:spPr>
        <p:txBody>
          <a:bodyPr>
            <a:normAutofit fontScale="85000" lnSpcReduction="10000"/>
          </a:bodyPr>
          <a:lstStyle/>
          <a:p>
            <a:r>
              <a:rPr lang="de-DE" dirty="0" smtClean="0"/>
              <a:t>Als Binnenland grenzt Bayern an folgende Staaten: </a:t>
            </a:r>
          </a:p>
          <a:p>
            <a:r>
              <a:rPr lang="de-DE" dirty="0" smtClean="0"/>
              <a:t>im Osten an Tschechien</a:t>
            </a:r>
          </a:p>
          <a:p>
            <a:r>
              <a:rPr lang="de-DE" dirty="0" smtClean="0"/>
              <a:t>im Südosten und Süden an Österreich</a:t>
            </a:r>
          </a:p>
          <a:p>
            <a:r>
              <a:rPr lang="de-DE" dirty="0" smtClean="0"/>
              <a:t>im Südwesten über den Bodensee an die Schweiz sowie an weitere deutsche Bundesländer.</a:t>
            </a:r>
          </a:p>
          <a:p>
            <a:r>
              <a:rPr lang="de-DE" dirty="0" smtClean="0"/>
              <a:t>Im einzeln sind dies im Westen Baden-Württemberg, im Nordwesten Hessen, im Norden Thüringen und im Nordosten Sachsen. </a:t>
            </a:r>
          </a:p>
          <a:p>
            <a:r>
              <a:rPr lang="de-DE" dirty="0" smtClean="0"/>
              <a:t>Der Freistaat hat im Süden Anteil am Hochgebirge der Ostalpen und dem bis zur Donau reichenden flachen Alpenvorland einschließlich der Schotterebene. Nördlich der Donau bestimmen Mittelgebirge wie etwa das Fichtelgebirge oder die Schichtstufen der Fränkischen und Schwäbischen Alb das Landschaftsbild.</a:t>
            </a:r>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8928992" cy="288032"/>
          </a:xfrm>
        </p:spPr>
        <p:txBody>
          <a:bodyPr>
            <a:normAutofit fontScale="90000"/>
          </a:bodyPr>
          <a:lstStyle/>
          <a:p>
            <a:r>
              <a:rPr lang="en-US" dirty="0" err="1" smtClean="0"/>
              <a:t>Bevölkerung</a:t>
            </a:r>
            <a:r>
              <a:rPr lang="en-US" dirty="0" smtClean="0"/>
              <a:t/>
            </a:r>
            <a:br>
              <a:rPr lang="en-US" dirty="0" smtClean="0"/>
            </a:br>
            <a:endParaRPr lang="ru-RU" dirty="0"/>
          </a:p>
        </p:txBody>
      </p:sp>
      <p:sp>
        <p:nvSpPr>
          <p:cNvPr id="3" name="Содержимое 2"/>
          <p:cNvSpPr>
            <a:spLocks noGrp="1"/>
          </p:cNvSpPr>
          <p:nvPr>
            <p:ph idx="1"/>
          </p:nvPr>
        </p:nvSpPr>
        <p:spPr>
          <a:xfrm>
            <a:off x="0" y="620688"/>
            <a:ext cx="9144000" cy="6237312"/>
          </a:xfrm>
        </p:spPr>
        <p:txBody>
          <a:bodyPr/>
          <a:lstStyle/>
          <a:p>
            <a:r>
              <a:rPr lang="de-DE" dirty="0" smtClean="0"/>
              <a:t>Rund 16 Prozent der deutschen Bevölkerung lebt in Bayern</a:t>
            </a:r>
            <a:r>
              <a:rPr lang="de-DE" dirty="0" smtClean="0"/>
              <a:t>.</a:t>
            </a:r>
            <a:endParaRPr lang="ru-RU" dirty="0" smtClean="0"/>
          </a:p>
          <a:p>
            <a:r>
              <a:rPr lang="de-DE" dirty="0" smtClean="0"/>
              <a:t> Bayern hat mehr Einwohner als die meisten mittelgroßen Staaten: Wäre Bayern ein eigenes Land, wäre es bevölkerungsmäßig der 10-bevölkerungsreichste Staat Europas.</a:t>
            </a:r>
          </a:p>
          <a:p>
            <a:r>
              <a:rPr lang="de-DE" dirty="0" smtClean="0"/>
              <a:t>Bayerns Bevölkerung wächst kontinuierlich. Seit 1840 hat sich die Einwohnerzahl Bayerns mehr als verdreifacht. Zur Volkszählung 1970 wurden erstmals mehr als 10 Millionen Einwohner </a:t>
            </a:r>
            <a:r>
              <a:rPr lang="de-DE" dirty="0" smtClean="0"/>
              <a:t>gezählt</a:t>
            </a:r>
            <a:r>
              <a:rPr lang="ru-RU" dirty="0" smtClean="0"/>
              <a:t>. </a:t>
            </a:r>
          </a:p>
          <a:p>
            <a:r>
              <a:rPr lang="de-DE" dirty="0" smtClean="0"/>
              <a:t>Rund </a:t>
            </a:r>
            <a:r>
              <a:rPr lang="de-DE" dirty="0" smtClean="0"/>
              <a:t>50,92 Prozent der Bevölkerung ist weiblich.</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576064"/>
          </a:xfrm>
        </p:spPr>
        <p:txBody>
          <a:bodyPr>
            <a:normAutofit fontScale="90000"/>
          </a:bodyPr>
          <a:lstStyle/>
          <a:p>
            <a:r>
              <a:rPr lang="en-US" b="1" dirty="0" err="1" smtClean="0"/>
              <a:t>Bevölkerungsreichste</a:t>
            </a:r>
            <a:r>
              <a:rPr lang="en-US" b="1" dirty="0" smtClean="0"/>
              <a:t> </a:t>
            </a:r>
            <a:r>
              <a:rPr lang="en-US" b="1" dirty="0" err="1" smtClean="0"/>
              <a:t>Städte</a:t>
            </a:r>
            <a:r>
              <a:rPr lang="en-US" b="1" dirty="0" smtClean="0"/>
              <a:t/>
            </a:r>
            <a:br>
              <a:rPr lang="en-US" b="1" dirty="0" smtClean="0"/>
            </a:br>
            <a:endParaRPr lang="ru-RU" dirty="0"/>
          </a:p>
        </p:txBody>
      </p:sp>
      <p:sp>
        <p:nvSpPr>
          <p:cNvPr id="3" name="Содержимое 2"/>
          <p:cNvSpPr>
            <a:spLocks noGrp="1"/>
          </p:cNvSpPr>
          <p:nvPr>
            <p:ph idx="1"/>
          </p:nvPr>
        </p:nvSpPr>
        <p:spPr>
          <a:xfrm>
            <a:off x="0" y="764704"/>
            <a:ext cx="9144000" cy="6093296"/>
          </a:xfrm>
        </p:spPr>
        <p:txBody>
          <a:bodyPr>
            <a:normAutofit fontScale="70000" lnSpcReduction="20000"/>
          </a:bodyPr>
          <a:lstStyle/>
          <a:p>
            <a:r>
              <a:rPr lang="de-DE" dirty="0" smtClean="0">
                <a:effectLst>
                  <a:outerShdw blurRad="38100" dist="38100" dir="2700000" algn="tl">
                    <a:srgbClr val="000000">
                      <a:alpha val="43137"/>
                    </a:srgbClr>
                  </a:outerShdw>
                </a:effectLst>
              </a:rPr>
              <a:t>Größte Stadt und einzige Millionenstadt sowie einzige Weltstadt des Freistaates Bayern ist </a:t>
            </a:r>
            <a:r>
              <a:rPr lang="de-DE" dirty="0" smtClean="0">
                <a:solidFill>
                  <a:srgbClr val="FF0000"/>
                </a:solidFill>
                <a:effectLst>
                  <a:outerShdw blurRad="38100" dist="38100" dir="2700000" algn="tl">
                    <a:srgbClr val="000000">
                      <a:alpha val="43137"/>
                    </a:srgbClr>
                  </a:outerShdw>
                </a:effectLst>
              </a:rPr>
              <a:t>die Landeshauptstadt München </a:t>
            </a:r>
            <a:r>
              <a:rPr lang="de-DE" dirty="0" smtClean="0">
                <a:effectLst>
                  <a:outerShdw blurRad="38100" dist="38100" dir="2700000" algn="tl">
                    <a:srgbClr val="000000">
                      <a:alpha val="43137"/>
                    </a:srgbClr>
                  </a:outerShdw>
                </a:effectLst>
              </a:rPr>
              <a:t>mit rund 1,4 Millionen Einwohnern. Sie ist deutschlandweit die drittgrößte Stadt und die zwölftgrößte Stadt der Europäischen Union. Sie ist die größte Stadt Deutschlands, die kein Stadtstaat ist. Zudem ist München mit rund 4600 Einwohnern je Quadratkilometer (Dezember 2014) die am dichtesten bevölkerte Gemeinde Deutschlands sowie mit 519 m ü. NN dessen höchstgelegene Großstadt. </a:t>
            </a:r>
            <a:endParaRPr lang="ru-RU" dirty="0" smtClean="0">
              <a:effectLst>
                <a:outerShdw blurRad="38100" dist="38100" dir="2700000" algn="tl">
                  <a:srgbClr val="000000">
                    <a:alpha val="43137"/>
                  </a:srgbClr>
                </a:outerShdw>
              </a:effectLst>
            </a:endParaRPr>
          </a:p>
          <a:p>
            <a:r>
              <a:rPr lang="de-DE" dirty="0" smtClean="0">
                <a:solidFill>
                  <a:srgbClr val="FF0000"/>
                </a:solidFill>
                <a:effectLst>
                  <a:outerShdw blurRad="38100" dist="38100" dir="2700000" algn="tl">
                    <a:srgbClr val="000000">
                      <a:alpha val="43137"/>
                    </a:srgbClr>
                  </a:outerShdw>
                </a:effectLst>
              </a:rPr>
              <a:t>Nürnberg</a:t>
            </a:r>
            <a:r>
              <a:rPr lang="de-DE" dirty="0" smtClean="0">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ist mit seinen rund 500.000 Einwohnern die bayernweit zweitgrößte Stadt und belegt deutschlandweit den 14. Platz. </a:t>
            </a:r>
            <a:endParaRPr lang="ru-RU" dirty="0" smtClean="0">
              <a:effectLst>
                <a:outerShdw blurRad="38100" dist="38100" dir="2700000" algn="tl">
                  <a:srgbClr val="000000">
                    <a:alpha val="43137"/>
                  </a:srgbClr>
                </a:outerShdw>
              </a:effectLst>
            </a:endParaRPr>
          </a:p>
          <a:p>
            <a:r>
              <a:rPr lang="de-DE" dirty="0" smtClean="0">
                <a:solidFill>
                  <a:srgbClr val="FF0000"/>
                </a:solidFill>
                <a:effectLst>
                  <a:outerShdw blurRad="38100" dist="38100" dir="2700000" algn="tl">
                    <a:srgbClr val="000000">
                      <a:alpha val="43137"/>
                    </a:srgbClr>
                  </a:outerShdw>
                </a:effectLst>
              </a:rPr>
              <a:t>Augsburg</a:t>
            </a:r>
            <a:r>
              <a:rPr lang="de-DE" dirty="0" smtClean="0">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belegt den deutschlandweit 23. Platz. In Bayern gibt es insgesamt acht Großstädte. </a:t>
            </a:r>
            <a:endParaRPr lang="ru-RU" dirty="0" smtClean="0">
              <a:effectLst>
                <a:outerShdw blurRad="38100" dist="38100" dir="2700000" algn="tl">
                  <a:srgbClr val="000000">
                    <a:alpha val="43137"/>
                  </a:srgbClr>
                </a:outerShdw>
              </a:effectLst>
            </a:endParaRPr>
          </a:p>
          <a:p>
            <a:r>
              <a:rPr lang="de-DE" dirty="0" smtClean="0">
                <a:effectLst>
                  <a:outerShdw blurRad="38100" dist="38100" dir="2700000" algn="tl">
                    <a:srgbClr val="000000">
                      <a:alpha val="43137"/>
                    </a:srgbClr>
                  </a:outerShdw>
                </a:effectLst>
              </a:rPr>
              <a:t>Jüngste </a:t>
            </a:r>
            <a:r>
              <a:rPr lang="de-DE" dirty="0" smtClean="0">
                <a:effectLst>
                  <a:outerShdw blurRad="38100" dist="38100" dir="2700000" algn="tl">
                    <a:srgbClr val="000000">
                      <a:alpha val="43137"/>
                    </a:srgbClr>
                  </a:outerShdw>
                </a:effectLst>
              </a:rPr>
              <a:t>Großstadt (mindestens 100.000 Einwohner) Bayerns ist </a:t>
            </a:r>
            <a:r>
              <a:rPr lang="de-DE" dirty="0" smtClean="0">
                <a:solidFill>
                  <a:srgbClr val="FF0000"/>
                </a:solidFill>
                <a:effectLst>
                  <a:outerShdw blurRad="38100" dist="38100" dir="2700000" algn="tl">
                    <a:srgbClr val="000000">
                      <a:alpha val="43137"/>
                    </a:srgbClr>
                  </a:outerShdw>
                </a:effectLst>
              </a:rPr>
              <a:t>Fürth </a:t>
            </a:r>
            <a:r>
              <a:rPr lang="de-DE" dirty="0" smtClean="0">
                <a:effectLst>
                  <a:outerShdw blurRad="38100" dist="38100" dir="2700000" algn="tl">
                    <a:srgbClr val="000000">
                      <a:alpha val="43137"/>
                    </a:srgbClr>
                  </a:outerShdw>
                </a:effectLst>
              </a:rPr>
              <a:t>(seit 1990), nachdem sie bereits von 1951 bis 1956 und von 1972 bis 1976 eine Großstadt war. </a:t>
            </a:r>
            <a:endParaRPr lang="ru-RU" dirty="0" smtClean="0">
              <a:effectLst>
                <a:outerShdw blurRad="38100" dist="38100" dir="2700000" algn="tl">
                  <a:srgbClr val="000000">
                    <a:alpha val="43137"/>
                  </a:srgbClr>
                </a:outerShdw>
              </a:effectLst>
            </a:endParaRPr>
          </a:p>
          <a:p>
            <a:r>
              <a:rPr lang="de-DE" dirty="0" smtClean="0">
                <a:solidFill>
                  <a:srgbClr val="FF0000"/>
                </a:solidFill>
                <a:effectLst>
                  <a:outerShdw blurRad="38100" dist="38100" dir="2700000" algn="tl">
                    <a:srgbClr val="000000">
                      <a:alpha val="43137"/>
                    </a:srgbClr>
                  </a:outerShdw>
                </a:effectLst>
              </a:rPr>
              <a:t>Nürnberg</a:t>
            </a:r>
            <a:r>
              <a:rPr lang="de-DE" dirty="0" smtClean="0">
                <a:effectLst>
                  <a:outerShdw blurRad="38100" dist="38100" dir="2700000" algn="tl">
                    <a:srgbClr val="000000">
                      <a:alpha val="43137"/>
                    </a:srgbClr>
                  </a:outerShdw>
                </a:effectLst>
              </a:rPr>
              <a:t> </a:t>
            </a:r>
            <a:r>
              <a:rPr lang="de-DE" dirty="0" smtClean="0">
                <a:effectLst>
                  <a:outerShdw blurRad="38100" dist="38100" dir="2700000" algn="tl">
                    <a:srgbClr val="000000">
                      <a:alpha val="43137"/>
                    </a:srgbClr>
                  </a:outerShdw>
                </a:effectLst>
              </a:rPr>
              <a:t>bildet zusammen mit </a:t>
            </a:r>
            <a:r>
              <a:rPr lang="de-DE" dirty="0" smtClean="0">
                <a:solidFill>
                  <a:srgbClr val="FF0000"/>
                </a:solidFill>
                <a:effectLst>
                  <a:outerShdw blurRad="38100" dist="38100" dir="2700000" algn="tl">
                    <a:srgbClr val="000000">
                      <a:alpha val="43137"/>
                    </a:srgbClr>
                  </a:outerShdw>
                </a:effectLst>
              </a:rPr>
              <a:t>Erlangen</a:t>
            </a:r>
            <a:r>
              <a:rPr lang="de-DE" dirty="0" smtClean="0">
                <a:effectLst>
                  <a:outerShdw blurRad="38100" dist="38100" dir="2700000" algn="tl">
                    <a:srgbClr val="000000">
                      <a:alpha val="43137"/>
                    </a:srgbClr>
                  </a:outerShdw>
                </a:effectLst>
              </a:rPr>
              <a:t>, </a:t>
            </a:r>
            <a:r>
              <a:rPr lang="de-DE" dirty="0" smtClean="0">
                <a:solidFill>
                  <a:srgbClr val="FF0000"/>
                </a:solidFill>
                <a:effectLst>
                  <a:outerShdw blurRad="38100" dist="38100" dir="2700000" algn="tl">
                    <a:srgbClr val="000000">
                      <a:alpha val="43137"/>
                    </a:srgbClr>
                  </a:outerShdw>
                </a:effectLst>
              </a:rPr>
              <a:t>Fürth</a:t>
            </a:r>
            <a:r>
              <a:rPr lang="de-DE" dirty="0" smtClean="0">
                <a:effectLst>
                  <a:outerShdw blurRad="38100" dist="38100" dir="2700000" algn="tl">
                    <a:srgbClr val="000000">
                      <a:alpha val="43137"/>
                    </a:srgbClr>
                  </a:outerShdw>
                </a:effectLst>
              </a:rPr>
              <a:t> und </a:t>
            </a:r>
            <a:r>
              <a:rPr lang="de-DE" dirty="0" smtClean="0">
                <a:solidFill>
                  <a:srgbClr val="FF0000"/>
                </a:solidFill>
                <a:effectLst>
                  <a:outerShdw blurRad="38100" dist="38100" dir="2700000" algn="tl">
                    <a:srgbClr val="000000">
                      <a:alpha val="43137"/>
                    </a:srgbClr>
                  </a:outerShdw>
                </a:effectLst>
              </a:rPr>
              <a:t>Schwabach</a:t>
            </a:r>
            <a:r>
              <a:rPr lang="de-DE" dirty="0" smtClean="0">
                <a:effectLst>
                  <a:outerShdw blurRad="38100" dist="38100" dir="2700000" algn="tl">
                    <a:srgbClr val="000000">
                      <a:alpha val="43137"/>
                    </a:srgbClr>
                  </a:outerShdw>
                </a:effectLst>
              </a:rPr>
              <a:t> ein ausgeprägtes Städteband. Metropolregionen in Bayern stellen die Metropolregion München, die Metropolregion Nürnberg und das Rhein-Main-Gebiet dar.</a:t>
            </a:r>
            <a:endParaRPr lang="ru-R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20472" cy="764704"/>
          </a:xfrm>
        </p:spPr>
        <p:txBody>
          <a:bodyPr>
            <a:normAutofit fontScale="90000"/>
          </a:bodyPr>
          <a:lstStyle/>
          <a:p>
            <a:r>
              <a:rPr lang="en-US" b="1" dirty="0" err="1" smtClean="0"/>
              <a:t>Universitäten</a:t>
            </a:r>
            <a:r>
              <a:rPr lang="en-US" b="1" dirty="0" smtClean="0"/>
              <a:t> und </a:t>
            </a:r>
            <a:r>
              <a:rPr lang="en-US" b="1" dirty="0" err="1" smtClean="0"/>
              <a:t>Hochschulen</a:t>
            </a:r>
            <a:r>
              <a:rPr lang="en-US" b="1" dirty="0" smtClean="0"/>
              <a:t/>
            </a:r>
            <a:br>
              <a:rPr lang="en-US" b="1" dirty="0" smtClean="0"/>
            </a:br>
            <a:endParaRPr lang="ru-RU" dirty="0"/>
          </a:p>
        </p:txBody>
      </p:sp>
      <p:sp>
        <p:nvSpPr>
          <p:cNvPr id="3" name="Содержимое 2"/>
          <p:cNvSpPr>
            <a:spLocks noGrp="1"/>
          </p:cNvSpPr>
          <p:nvPr>
            <p:ph idx="1"/>
          </p:nvPr>
        </p:nvSpPr>
        <p:spPr>
          <a:xfrm>
            <a:off x="0" y="548680"/>
            <a:ext cx="9144000" cy="6309320"/>
          </a:xfrm>
        </p:spPr>
        <p:txBody>
          <a:bodyPr>
            <a:normAutofit fontScale="85000" lnSpcReduction="10000"/>
          </a:bodyPr>
          <a:lstStyle/>
          <a:p>
            <a:r>
              <a:rPr lang="de-DE" dirty="0" smtClean="0">
                <a:latin typeface="Times New Roman" pitchFamily="18" charset="0"/>
                <a:cs typeface="Times New Roman" pitchFamily="18" charset="0"/>
              </a:rPr>
              <a:t>In Bayern existieren neun staatliche </a:t>
            </a:r>
            <a:r>
              <a:rPr lang="de-DE" dirty="0" smtClean="0">
                <a:solidFill>
                  <a:srgbClr val="7030A0"/>
                </a:solidFill>
                <a:latin typeface="Times New Roman" pitchFamily="18" charset="0"/>
                <a:cs typeface="Times New Roman" pitchFamily="18" charset="0"/>
              </a:rPr>
              <a:t>Universitäten</a:t>
            </a:r>
            <a:r>
              <a:rPr lang="de-DE" dirty="0" smtClean="0">
                <a:latin typeface="Times New Roman" pitchFamily="18" charset="0"/>
                <a:cs typeface="Times New Roman" pitchFamily="18" charset="0"/>
              </a:rPr>
              <a:t> des Freistaates, sowie die </a:t>
            </a:r>
            <a:r>
              <a:rPr lang="de-DE" dirty="0" smtClean="0">
                <a:solidFill>
                  <a:srgbClr val="7030A0"/>
                </a:solidFill>
                <a:latin typeface="Times New Roman" pitchFamily="18" charset="0"/>
                <a:cs typeface="Times New Roman" pitchFamily="18" charset="0"/>
              </a:rPr>
              <a:t>Universität der </a:t>
            </a:r>
            <a:r>
              <a:rPr lang="de-DE" dirty="0" smtClean="0">
                <a:solidFill>
                  <a:srgbClr val="7030A0"/>
                </a:solidFill>
                <a:latin typeface="Times New Roman" pitchFamily="18" charset="0"/>
                <a:cs typeface="Times New Roman" pitchFamily="18" charset="0"/>
              </a:rPr>
              <a:t>Bundeswehr </a:t>
            </a:r>
            <a:r>
              <a:rPr lang="de-DE" dirty="0" smtClean="0">
                <a:solidFill>
                  <a:srgbClr val="7030A0"/>
                </a:solidFill>
                <a:latin typeface="Times New Roman" pitchFamily="18" charset="0"/>
                <a:cs typeface="Times New Roman" pitchFamily="18" charset="0"/>
              </a:rPr>
              <a:t>München</a:t>
            </a:r>
            <a:r>
              <a:rPr lang="de-DE" dirty="0" smtClean="0">
                <a:latin typeface="Times New Roman" pitchFamily="18" charset="0"/>
                <a:cs typeface="Times New Roman" pitchFamily="18" charset="0"/>
              </a:rPr>
              <a:t>. Bis 1962 existierten lediglich vier Universitäten in München </a:t>
            </a:r>
            <a:r>
              <a:rPr lang="de-DE" dirty="0" smtClean="0">
                <a:solidFill>
                  <a:srgbClr val="7030A0"/>
                </a:solidFill>
                <a:latin typeface="Times New Roman" pitchFamily="18" charset="0"/>
                <a:cs typeface="Times New Roman" pitchFamily="18" charset="0"/>
              </a:rPr>
              <a:t>(LMU, TU),</a:t>
            </a:r>
            <a:r>
              <a:rPr lang="de-DE" dirty="0" smtClean="0">
                <a:latin typeface="Times New Roman" pitchFamily="18" charset="0"/>
                <a:cs typeface="Times New Roman" pitchFamily="18" charset="0"/>
              </a:rPr>
              <a:t> </a:t>
            </a:r>
            <a:r>
              <a:rPr lang="de-DE" dirty="0" smtClean="0">
                <a:solidFill>
                  <a:srgbClr val="7030A0"/>
                </a:solidFill>
                <a:latin typeface="Times New Roman" pitchFamily="18" charset="0"/>
                <a:cs typeface="Times New Roman" pitchFamily="18" charset="0"/>
              </a:rPr>
              <a:t>Würzburg</a:t>
            </a:r>
            <a:r>
              <a:rPr lang="de-DE" dirty="0" smtClean="0">
                <a:latin typeface="Times New Roman" pitchFamily="18" charset="0"/>
                <a:cs typeface="Times New Roman" pitchFamily="18" charset="0"/>
              </a:rPr>
              <a:t> und Erlangen (ab 1966 </a:t>
            </a:r>
            <a:r>
              <a:rPr lang="de-DE" dirty="0" smtClean="0">
                <a:solidFill>
                  <a:srgbClr val="7030A0"/>
                </a:solidFill>
                <a:latin typeface="Times New Roman" pitchFamily="18" charset="0"/>
                <a:cs typeface="Times New Roman" pitchFamily="18" charset="0"/>
              </a:rPr>
              <a:t>Erlangen-Nürnberg</a:t>
            </a:r>
            <a:r>
              <a:rPr lang="de-DE" dirty="0" smtClean="0">
                <a:latin typeface="Times New Roman" pitchFamily="18" charset="0"/>
                <a:cs typeface="Times New Roman" pitchFamily="18" charset="0"/>
              </a:rPr>
              <a:t>). Zwischen 1962 und 1975 </a:t>
            </a:r>
            <a:r>
              <a:rPr lang="de-DE" dirty="0" smtClean="0">
                <a:latin typeface="Times New Roman" pitchFamily="18" charset="0"/>
                <a:cs typeface="Times New Roman" pitchFamily="18" charset="0"/>
              </a:rPr>
              <a:t>wurden</a:t>
            </a:r>
            <a:r>
              <a:rPr lang="ru-RU"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in</a:t>
            </a:r>
            <a:r>
              <a:rPr lang="de-DE" dirty="0" smtClean="0">
                <a:latin typeface="Times New Roman" pitchFamily="18" charset="0"/>
                <a:cs typeface="Times New Roman" pitchFamily="18" charset="0"/>
              </a:rPr>
              <a:t> </a:t>
            </a:r>
            <a:r>
              <a:rPr lang="de-DE" dirty="0" smtClean="0">
                <a:solidFill>
                  <a:srgbClr val="7030A0"/>
                </a:solidFill>
                <a:latin typeface="Times New Roman" pitchFamily="18" charset="0"/>
                <a:cs typeface="Times New Roman" pitchFamily="18" charset="0"/>
              </a:rPr>
              <a:t>Regensburg, Augsburg, Bamberg, Bayreuth und Passau</a:t>
            </a:r>
            <a:r>
              <a:rPr lang="de-DE"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fünf </a:t>
            </a:r>
            <a:r>
              <a:rPr lang="de-DE" dirty="0" smtClean="0">
                <a:latin typeface="Times New Roman" pitchFamily="18" charset="0"/>
                <a:cs typeface="Times New Roman" pitchFamily="18" charset="0"/>
              </a:rPr>
              <a:t>weitere durch den Freistaat gegründet. Hinzu kam 1973 noch die neu gegründete Bundeswehruniversität.</a:t>
            </a:r>
          </a:p>
          <a:p>
            <a:r>
              <a:rPr lang="de-DE" dirty="0" smtClean="0">
                <a:latin typeface="Times New Roman" pitchFamily="18" charset="0"/>
                <a:cs typeface="Times New Roman" pitchFamily="18" charset="0"/>
              </a:rPr>
              <a:t>Daneben gibt es 18 staatliche </a:t>
            </a:r>
            <a:r>
              <a:rPr lang="de-DE" dirty="0" smtClean="0">
                <a:solidFill>
                  <a:srgbClr val="7030A0"/>
                </a:solidFill>
                <a:latin typeface="Times New Roman" pitchFamily="18" charset="0"/>
                <a:cs typeface="Times New Roman" pitchFamily="18" charset="0"/>
              </a:rPr>
              <a:t>Fachhochschulen</a:t>
            </a:r>
            <a:r>
              <a:rPr lang="de-DE" dirty="0" smtClean="0">
                <a:latin typeface="Times New Roman" pitchFamily="18" charset="0"/>
                <a:cs typeface="Times New Roman" pitchFamily="18" charset="0"/>
              </a:rPr>
              <a:t> in Bayern, die zwischen 1971 und 1996 gegründet wurden. Darüber hinaus existiert mit der 1980 gegründeten Katholischen </a:t>
            </a:r>
            <a:r>
              <a:rPr lang="de-DE" dirty="0" smtClean="0">
                <a:solidFill>
                  <a:srgbClr val="7030A0"/>
                </a:solidFill>
                <a:latin typeface="Times New Roman" pitchFamily="18" charset="0"/>
                <a:cs typeface="Times New Roman" pitchFamily="18" charset="0"/>
              </a:rPr>
              <a:t>Universität </a:t>
            </a:r>
            <a:r>
              <a:rPr lang="de-DE" dirty="0" smtClean="0">
                <a:solidFill>
                  <a:srgbClr val="7030A0"/>
                </a:solidFill>
                <a:latin typeface="Times New Roman" pitchFamily="18" charset="0"/>
                <a:cs typeface="Times New Roman" pitchFamily="18" charset="0"/>
              </a:rPr>
              <a:t>Eichstätt-Ingolstadt</a:t>
            </a:r>
            <a:r>
              <a:rPr lang="de-DE" dirty="0" smtClean="0">
                <a:latin typeface="Times New Roman" pitchFamily="18" charset="0"/>
                <a:cs typeface="Times New Roman" pitchFamily="18" charset="0"/>
              </a:rPr>
              <a:t> eine kirchliche Universität, sowie vier weitere </a:t>
            </a:r>
            <a:r>
              <a:rPr lang="de-DE" dirty="0" smtClean="0">
                <a:solidFill>
                  <a:srgbClr val="7030A0"/>
                </a:solidFill>
                <a:latin typeface="Times New Roman" pitchFamily="18" charset="0"/>
                <a:cs typeface="Times New Roman" pitchFamily="18" charset="0"/>
              </a:rPr>
              <a:t>private</a:t>
            </a:r>
            <a:r>
              <a:rPr lang="de-DE" dirty="0" smtClean="0">
                <a:latin typeface="Times New Roman" pitchFamily="18" charset="0"/>
                <a:cs typeface="Times New Roman" pitchFamily="18" charset="0"/>
              </a:rPr>
              <a:t> bzw. </a:t>
            </a:r>
            <a:r>
              <a:rPr lang="de-DE" dirty="0" smtClean="0">
                <a:solidFill>
                  <a:srgbClr val="7030A0"/>
                </a:solidFill>
                <a:latin typeface="Times New Roman" pitchFamily="18" charset="0"/>
                <a:cs typeface="Times New Roman" pitchFamily="18" charset="0"/>
              </a:rPr>
              <a:t>kirchliche Hochschulen</a:t>
            </a:r>
            <a:r>
              <a:rPr lang="de-DE" dirty="0" smtClean="0">
                <a:latin typeface="Times New Roman" pitchFamily="18" charset="0"/>
                <a:cs typeface="Times New Roman" pitchFamily="18" charset="0"/>
              </a:rPr>
              <a:t> und 10 </a:t>
            </a:r>
            <a:r>
              <a:rPr lang="de-DE" dirty="0" smtClean="0">
                <a:solidFill>
                  <a:srgbClr val="7030A0"/>
                </a:solidFill>
                <a:latin typeface="Times New Roman" pitchFamily="18" charset="0"/>
                <a:cs typeface="Times New Roman" pitchFamily="18" charset="0"/>
              </a:rPr>
              <a:t>Kunsthochschulen</a:t>
            </a:r>
            <a:r>
              <a:rPr lang="de-DE"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rmAutofit fontScale="90000"/>
          </a:bodyPr>
          <a:lstStyle/>
          <a:p>
            <a:r>
              <a:rPr lang="en-US" dirty="0" err="1" smtClean="0"/>
              <a:t>Sehenswürdigkeiten</a:t>
            </a:r>
            <a:r>
              <a:rPr lang="en-US" dirty="0" smtClean="0"/>
              <a:t> in Bayern</a:t>
            </a:r>
            <a:br>
              <a:rPr lang="en-US" dirty="0" smtClean="0"/>
            </a:br>
            <a:endParaRPr lang="ru-RU" dirty="0"/>
          </a:p>
        </p:txBody>
      </p:sp>
      <p:sp>
        <p:nvSpPr>
          <p:cNvPr id="3" name="Содержимое 2"/>
          <p:cNvSpPr>
            <a:spLocks noGrp="1"/>
          </p:cNvSpPr>
          <p:nvPr>
            <p:ph idx="1"/>
          </p:nvPr>
        </p:nvSpPr>
        <p:spPr>
          <a:xfrm>
            <a:off x="0" y="404664"/>
            <a:ext cx="9144000" cy="6453336"/>
          </a:xfrm>
        </p:spPr>
        <p:txBody>
          <a:bodyPr>
            <a:normAutofit/>
          </a:bodyPr>
          <a:lstStyle/>
          <a:p>
            <a:pPr>
              <a:buNone/>
            </a:pPr>
            <a:r>
              <a:rPr lang="de-DE" sz="2000" dirty="0" smtClean="0">
                <a:latin typeface="Times New Roman" pitchFamily="18" charset="0"/>
                <a:cs typeface="Times New Roman" pitchFamily="18" charset="0"/>
              </a:rPr>
              <a:t>Bayern ist so berühmt für </a:t>
            </a:r>
            <a:r>
              <a:rPr lang="de-DE" sz="2000" dirty="0" smtClean="0">
                <a:latin typeface="Times New Roman" pitchFamily="18" charset="0"/>
                <a:cs typeface="Times New Roman" pitchFamily="18" charset="0"/>
              </a:rPr>
              <a:t>seine</a:t>
            </a:r>
            <a:r>
              <a:rPr lang="ru-RU" sz="2000" dirty="0" smtClean="0">
                <a:latin typeface="Times New Roman" pitchFamily="18" charset="0"/>
                <a:cs typeface="Times New Roman" pitchFamily="18" charset="0"/>
              </a:rPr>
              <a:t> </a:t>
            </a:r>
            <a:r>
              <a:rPr lang="de-DE" sz="2000" dirty="0" smtClean="0">
                <a:latin typeface="Times New Roman" pitchFamily="18" charset="0"/>
                <a:cs typeface="Times New Roman" pitchFamily="18" charset="0"/>
              </a:rPr>
              <a:t>Sehenswürdigkeiten</a:t>
            </a:r>
            <a:r>
              <a:rPr lang="de-DE" sz="2000" dirty="0" smtClean="0">
                <a:latin typeface="Times New Roman" pitchFamily="18" charset="0"/>
                <a:cs typeface="Times New Roman" pitchFamily="18" charset="0"/>
              </a:rPr>
              <a:t>. Betrachten wir einige von Ihnen</a:t>
            </a:r>
            <a:r>
              <a:rPr lang="de-DE"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endParaRPr lang="ru-RU" sz="2000" dirty="0">
              <a:latin typeface="Times New Roman" pitchFamily="18" charset="0"/>
              <a:cs typeface="Times New Roman" pitchFamily="18" charset="0"/>
            </a:endParaRPr>
          </a:p>
        </p:txBody>
      </p:sp>
      <p:pic>
        <p:nvPicPr>
          <p:cNvPr id="4" name="Рисунок 3" descr="02-schloss-herrenchiemsee.jpg"/>
          <p:cNvPicPr>
            <a:picLocks noChangeAspect="1"/>
          </p:cNvPicPr>
          <p:nvPr/>
        </p:nvPicPr>
        <p:blipFill>
          <a:blip r:embed="rId2" cstate="print"/>
          <a:stretch>
            <a:fillRect/>
          </a:stretch>
        </p:blipFill>
        <p:spPr>
          <a:xfrm>
            <a:off x="323528" y="1196752"/>
            <a:ext cx="4608512" cy="297033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251520" y="4365104"/>
            <a:ext cx="7386190" cy="1224136"/>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b01-neuschwanstein.jpg"/>
          <p:cNvPicPr>
            <a:picLocks noGrp="1" noChangeAspect="1"/>
          </p:cNvPicPr>
          <p:nvPr>
            <p:ph idx="1"/>
          </p:nvPr>
        </p:nvPicPr>
        <p:blipFill>
          <a:blip r:embed="rId2" cstate="print"/>
          <a:stretch>
            <a:fillRect/>
          </a:stretch>
        </p:blipFill>
        <p:spPr>
          <a:xfrm>
            <a:off x="395535" y="1340768"/>
            <a:ext cx="5175575" cy="3312368"/>
          </a:xfrm>
        </p:spPr>
      </p:pic>
      <p:pic>
        <p:nvPicPr>
          <p:cNvPr id="2051" name="Picture 3"/>
          <p:cNvPicPr>
            <a:picLocks noChangeAspect="1" noChangeArrowheads="1"/>
          </p:cNvPicPr>
          <p:nvPr/>
        </p:nvPicPr>
        <p:blipFill>
          <a:blip r:embed="rId3" cstate="print"/>
          <a:srcRect/>
          <a:stretch>
            <a:fillRect/>
          </a:stretch>
        </p:blipFill>
        <p:spPr bwMode="auto">
          <a:xfrm>
            <a:off x="179512" y="4869160"/>
            <a:ext cx="8151008" cy="129614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28248F-EA80-400E-8509-2E25E47F9219}"/>
</file>

<file path=customXml/itemProps2.xml><?xml version="1.0" encoding="utf-8"?>
<ds:datastoreItem xmlns:ds="http://schemas.openxmlformats.org/officeDocument/2006/customXml" ds:itemID="{08CDB128-51E8-406E-9271-36D7AAD817FD}"/>
</file>

<file path=customXml/itemProps3.xml><?xml version="1.0" encoding="utf-8"?>
<ds:datastoreItem xmlns:ds="http://schemas.openxmlformats.org/officeDocument/2006/customXml" ds:itemID="{59CFDD45-E65F-4853-946A-11DB4C809AB0}"/>
</file>

<file path=docProps/app.xml><?xml version="1.0" encoding="utf-8"?>
<Properties xmlns="http://schemas.openxmlformats.org/officeDocument/2006/extended-properties" xmlns:vt="http://schemas.openxmlformats.org/officeDocument/2006/docPropsVTypes">
  <Template>Trek</Template>
  <TotalTime>164</TotalTime>
  <Words>627</Words>
  <Application>Microsoft Office PowerPoint</Application>
  <PresentationFormat>Экран (4:3)</PresentationFormat>
  <Paragraphs>52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Bayern</vt:lpstr>
      <vt:lpstr>Слайд 2</vt:lpstr>
      <vt:lpstr>Gebiet</vt:lpstr>
      <vt:lpstr>GEBIET</vt:lpstr>
      <vt:lpstr>Bevölkerung </vt:lpstr>
      <vt:lpstr>Bevölkerungsreichste Städte </vt:lpstr>
      <vt:lpstr>Universitäten und Hochschulen </vt:lpstr>
      <vt:lpstr>Sehenswürdigkeiten in Bayern </vt:lpstr>
      <vt:lpstr>Слайд 9</vt:lpstr>
      <vt:lpstr>Слайд 10</vt:lpstr>
      <vt:lpstr>Слайд 11</vt:lpstr>
      <vt:lpstr>Слайд 12</vt:lpstr>
      <vt:lpstr>Слайд 13</vt:lpstr>
      <vt:lpstr>Sprache und Dialekt</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Bayern</dc:title>
  <dc:creator>reception</dc:creator>
  <cp:lastModifiedBy>Artur Sidorov</cp:lastModifiedBy>
  <cp:revision>18</cp:revision>
  <dcterms:created xsi:type="dcterms:W3CDTF">2016-05-15T00:17:55Z</dcterms:created>
  <dcterms:modified xsi:type="dcterms:W3CDTF">2016-05-15T15:47:08Z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